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6858000" cy="9144000" type="screen4x3"/>
  <p:notesSz cx="6797675" cy="9926638"/>
  <p:embeddedFontLst>
    <p:embeddedFont>
      <p:font typeface="Arial Black" panose="020B0A04020102020204" pitchFamily="34" charset="0"/>
      <p:regular r:id="rId4"/>
      <p:bold r:id="rId5"/>
    </p:embeddedFont>
    <p:embeddedFont>
      <p:font typeface="Book Antiqua" panose="02040602050305030304" pitchFamily="18" charset="0"/>
      <p:regular r:id="rId6"/>
      <p:bold r:id="rId7"/>
      <p:italic r:id="rId8"/>
      <p:boldItalic r:id="rId9"/>
    </p:embeddedFont>
    <p:embeddedFont>
      <p:font typeface="Roboto" panose="02000000000000000000" pitchFamily="2"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jEi5rPTPzt2gxWGZSVK7RQKu4r8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p:cViewPr varScale="1">
        <p:scale>
          <a:sx n="80" d="100"/>
          <a:sy n="80" d="100"/>
        </p:scale>
        <p:origin x="3084" y="9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customschemas.google.com/relationships/presentationmetadata" Target="metadata"/><Relationship Id="rId3" Type="http://schemas.openxmlformats.org/officeDocument/2006/relationships/notesMaster" Target="notesMasters/notesMaster1.xml"/><Relationship Id="rId21" Type="http://schemas.openxmlformats.org/officeDocument/2006/relationships/theme" Target="theme/theme1.xml"/><Relationship Id="rId7" Type="http://schemas.openxmlformats.org/officeDocument/2006/relationships/font" Target="fonts/font4.fntdata"/><Relationship Id="rId12" Type="http://schemas.openxmlformats.org/officeDocument/2006/relationships/font" Target="fonts/font9.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0" Type="http://schemas.openxmlformats.org/officeDocument/2006/relationships/font" Target="fonts/font7.fntdata"/><Relationship Id="rId19"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003425" y="744538"/>
            <a:ext cx="27924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2840568"/>
            <a:ext cx="5829300" cy="196003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028700" y="5181600"/>
            <a:ext cx="4800600" cy="23368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4" name="Google Shape;14;p3"/>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411692" y="2064810"/>
            <a:ext cx="6034617" cy="61722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842559" y="3495677"/>
            <a:ext cx="7802033" cy="15430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300691" y="2009777"/>
            <a:ext cx="7802033" cy="451485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342900" y="2133601"/>
            <a:ext cx="6172200" cy="6034617"/>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541735" y="5875867"/>
            <a:ext cx="5829300" cy="18161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541735" y="3875618"/>
            <a:ext cx="5829300" cy="2000249"/>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 name="Google Shape;26;p5"/>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342900" y="2133601"/>
            <a:ext cx="3028950" cy="6034617"/>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2" name="Google Shape;32;p6"/>
          <p:cNvSpPr txBox="1">
            <a:spLocks noGrp="1"/>
          </p:cNvSpPr>
          <p:nvPr>
            <p:ph type="body" idx="2"/>
          </p:nvPr>
        </p:nvSpPr>
        <p:spPr>
          <a:xfrm>
            <a:off x="3486150" y="2133601"/>
            <a:ext cx="3028950" cy="6034617"/>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6"/>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342900" y="2046817"/>
            <a:ext cx="3030141" cy="85301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342900" y="2899833"/>
            <a:ext cx="3030141" cy="5268384"/>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7"/>
          <p:cNvSpPr txBox="1">
            <a:spLocks noGrp="1"/>
          </p:cNvSpPr>
          <p:nvPr>
            <p:ph type="body" idx="3"/>
          </p:nvPr>
        </p:nvSpPr>
        <p:spPr>
          <a:xfrm>
            <a:off x="3483769" y="2046817"/>
            <a:ext cx="3031331" cy="85301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3483769" y="2899833"/>
            <a:ext cx="3031331" cy="5268384"/>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2" name="Google Shape;42;p7"/>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342900" y="364067"/>
            <a:ext cx="2256235" cy="1549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681287" y="364067"/>
            <a:ext cx="3833813" cy="7804151"/>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342900" y="1913467"/>
            <a:ext cx="2256235" cy="6254751"/>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0"/>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344216" y="6400800"/>
            <a:ext cx="4114800" cy="75565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1344216" y="817033"/>
            <a:ext cx="4114800" cy="5486400"/>
          </a:xfrm>
          <a:prstGeom prst="rect">
            <a:avLst/>
          </a:prstGeom>
          <a:noFill/>
          <a:ln>
            <a:noFill/>
          </a:ln>
        </p:spPr>
      </p:sp>
      <p:sp>
        <p:nvSpPr>
          <p:cNvPr id="64" name="Google Shape;64;p11"/>
          <p:cNvSpPr txBox="1">
            <a:spLocks noGrp="1"/>
          </p:cNvSpPr>
          <p:nvPr>
            <p:ph type="body" idx="1"/>
          </p:nvPr>
        </p:nvSpPr>
        <p:spPr>
          <a:xfrm>
            <a:off x="1344216" y="7156451"/>
            <a:ext cx="4114800" cy="1073149"/>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1"/>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342900" y="2133601"/>
            <a:ext cx="6172200" cy="6034617"/>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gle/NyCxqWdB74wqwPht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alpha val="65490"/>
          </a:schemeClr>
        </a:solidFill>
        <a:effectLst/>
      </p:bgPr>
    </p:bg>
    <p:spTree>
      <p:nvGrpSpPr>
        <p:cNvPr id="1" name="Shape 83"/>
        <p:cNvGrpSpPr/>
        <p:nvPr/>
      </p:nvGrpSpPr>
      <p:grpSpPr>
        <a:xfrm>
          <a:off x="0" y="0"/>
          <a:ext cx="0" cy="0"/>
          <a:chOff x="0" y="0"/>
          <a:chExt cx="0" cy="0"/>
        </a:xfrm>
      </p:grpSpPr>
      <p:sp>
        <p:nvSpPr>
          <p:cNvPr id="84" name="Google Shape;84;p1"/>
          <p:cNvSpPr/>
          <p:nvPr/>
        </p:nvSpPr>
        <p:spPr>
          <a:xfrm>
            <a:off x="0" y="8763000"/>
            <a:ext cx="6858000" cy="381000"/>
          </a:xfrm>
          <a:prstGeom prst="rect">
            <a:avLst/>
          </a:prstGeom>
          <a:solidFill>
            <a:srgbClr val="5F497A"/>
          </a:solidFill>
          <a:ln w="25400" cap="flat" cmpd="sng">
            <a:solidFill>
              <a:srgbClr val="5F49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203518" y="408191"/>
            <a:ext cx="6450961" cy="1815882"/>
          </a:xfrm>
          <a:prstGeom prst="rect">
            <a:avLst/>
          </a:prstGeom>
          <a:gradFill>
            <a:gsLst>
              <a:gs pos="0">
                <a:srgbClr val="97B4E4"/>
              </a:gs>
              <a:gs pos="22000">
                <a:srgbClr val="BFCFEC"/>
              </a:gs>
              <a:gs pos="100000">
                <a:srgbClr val="E0E8F4"/>
              </a:gs>
            </a:gsLst>
            <a:lin ang="5400000" scaled="0"/>
          </a:gradFill>
          <a:ln w="12700" cap="flat" cmpd="sng">
            <a:solidFill>
              <a:srgbClr val="5F497A"/>
            </a:solidFill>
            <a:prstDash val="solid"/>
            <a:miter lim="400000"/>
            <a:headEnd type="none" w="sm" len="sm"/>
            <a:tailEnd type="none" w="sm" len="sm"/>
          </a:ln>
          <a:effectLst>
            <a:outerShdw blurRad="969305" dist="50800" dir="5400000" algn="ctr" rotWithShape="0">
              <a:srgbClr val="000000">
                <a:alpha val="27058"/>
              </a:srgbClr>
            </a:outerShdw>
          </a:effectLst>
        </p:spPr>
        <p:txBody>
          <a:bodyPr spcFirstLastPara="1" wrap="square" lIns="45700" tIns="45700" rIns="45700" bIns="45700" anchor="t" anchorCtr="0">
            <a:spAutoFit/>
          </a:bodyPr>
          <a:lstStyle/>
          <a:p>
            <a:pPr marL="0" marR="0" lvl="0" indent="0" algn="ctr" rtl="0">
              <a:spcBef>
                <a:spcPts val="0"/>
              </a:spcBef>
              <a:spcAft>
                <a:spcPts val="0"/>
              </a:spcAft>
              <a:buNone/>
            </a:pPr>
            <a:r>
              <a:rPr lang="en-GB" sz="3200" b="1" i="0" u="none" strike="noStrike" cap="none" dirty="0">
                <a:solidFill>
                  <a:srgbClr val="5F497A"/>
                </a:solidFill>
                <a:latin typeface="Arial"/>
                <a:ea typeface="Arial"/>
                <a:cs typeface="Arial"/>
                <a:sym typeface="Arial"/>
              </a:rPr>
              <a:t>FRCR PART 1</a:t>
            </a:r>
            <a:endParaRPr dirty="0"/>
          </a:p>
          <a:p>
            <a:pPr marL="0" marR="0" lvl="0" indent="0" algn="ctr" rtl="0">
              <a:spcBef>
                <a:spcPts val="0"/>
              </a:spcBef>
              <a:spcAft>
                <a:spcPts val="0"/>
              </a:spcAft>
              <a:buNone/>
            </a:pPr>
            <a:r>
              <a:rPr lang="en-GB" sz="3200" b="1" i="0" u="none" strike="noStrike" cap="none" dirty="0">
                <a:solidFill>
                  <a:srgbClr val="5F497A"/>
                </a:solidFill>
                <a:latin typeface="Arial"/>
                <a:ea typeface="Arial"/>
                <a:cs typeface="Arial"/>
                <a:sym typeface="Arial"/>
              </a:rPr>
              <a:t>North-West ANATOMY COURSE</a:t>
            </a:r>
            <a:endParaRPr sz="3200" b="1" i="0" u="none" strike="noStrike" cap="none" dirty="0">
              <a:solidFill>
                <a:srgbClr val="5F497A"/>
              </a:solidFill>
              <a:latin typeface="Arial Black"/>
              <a:ea typeface="Arial Black"/>
              <a:cs typeface="Arial Black"/>
              <a:sym typeface="Arial Black"/>
            </a:endParaRPr>
          </a:p>
          <a:p>
            <a:pPr marL="0" marR="0" lvl="0" indent="0" algn="ctr" rtl="0">
              <a:spcBef>
                <a:spcPts val="0"/>
              </a:spcBef>
              <a:spcAft>
                <a:spcPts val="0"/>
              </a:spcAft>
              <a:buNone/>
            </a:pPr>
            <a:r>
              <a:rPr lang="en-GB" sz="2000" b="0" i="0" u="none" strike="noStrike" cap="none" dirty="0">
                <a:solidFill>
                  <a:srgbClr val="5F497A"/>
                </a:solidFill>
                <a:latin typeface="Calibri"/>
                <a:ea typeface="Calibri"/>
                <a:cs typeface="Calibri"/>
                <a:sym typeface="Calibri"/>
              </a:rPr>
              <a:t>Saturday 22</a:t>
            </a:r>
            <a:r>
              <a:rPr lang="en-GB" sz="2000" baseline="30000" dirty="0">
                <a:solidFill>
                  <a:srgbClr val="5F497A"/>
                </a:solidFill>
                <a:latin typeface="Calibri"/>
                <a:ea typeface="Calibri"/>
                <a:cs typeface="Calibri"/>
                <a:sym typeface="Calibri"/>
              </a:rPr>
              <a:t>nd</a:t>
            </a:r>
            <a:r>
              <a:rPr lang="en-GB" sz="2000" b="0" i="0" u="none" strike="noStrike" cap="none" dirty="0">
                <a:solidFill>
                  <a:srgbClr val="5F497A"/>
                </a:solidFill>
                <a:latin typeface="Calibri"/>
                <a:ea typeface="Calibri"/>
                <a:cs typeface="Calibri"/>
                <a:sym typeface="Calibri"/>
              </a:rPr>
              <a:t> &amp; Sunday 23</a:t>
            </a:r>
            <a:r>
              <a:rPr lang="en-GB" sz="2000" baseline="30000" dirty="0">
                <a:solidFill>
                  <a:srgbClr val="5F497A"/>
                </a:solidFill>
                <a:latin typeface="Calibri"/>
                <a:ea typeface="Calibri"/>
                <a:cs typeface="Calibri"/>
                <a:sym typeface="Calibri"/>
              </a:rPr>
              <a:t>rd</a:t>
            </a:r>
            <a:r>
              <a:rPr lang="en-GB" sz="2000" b="0" i="0" u="none" strike="noStrike" cap="none" dirty="0">
                <a:solidFill>
                  <a:srgbClr val="5F497A"/>
                </a:solidFill>
                <a:latin typeface="Calibri"/>
                <a:ea typeface="Calibri"/>
                <a:cs typeface="Calibri"/>
                <a:sym typeface="Calibri"/>
              </a:rPr>
              <a:t> February  2025</a:t>
            </a:r>
            <a:endParaRPr dirty="0"/>
          </a:p>
          <a:p>
            <a:pPr marL="0" marR="0" lvl="0" indent="0" algn="ctr" rtl="0">
              <a:spcBef>
                <a:spcPts val="0"/>
              </a:spcBef>
              <a:spcAft>
                <a:spcPts val="0"/>
              </a:spcAft>
              <a:buNone/>
            </a:pPr>
            <a:r>
              <a:rPr lang="en-GB" sz="1400" b="1" i="0" u="none" strike="noStrike" cap="none" dirty="0">
                <a:solidFill>
                  <a:srgbClr val="5F497A"/>
                </a:solidFill>
                <a:latin typeface="Calibri"/>
                <a:ea typeface="Calibri"/>
                <a:cs typeface="Calibri"/>
                <a:sym typeface="Calibri"/>
              </a:rPr>
              <a:t>*******ONLINE******</a:t>
            </a:r>
            <a:endParaRPr sz="1400" b="1" i="0" u="none" strike="noStrike" cap="none" dirty="0">
              <a:solidFill>
                <a:srgbClr val="5F497A"/>
              </a:solidFill>
              <a:latin typeface="Calibri"/>
              <a:ea typeface="Calibri"/>
              <a:cs typeface="Calibri"/>
              <a:sym typeface="Calibri"/>
            </a:endParaRPr>
          </a:p>
          <a:p>
            <a:pPr marL="0" marR="0" lvl="0" indent="0" algn="ctr" rtl="0">
              <a:spcBef>
                <a:spcPts val="0"/>
              </a:spcBef>
              <a:spcAft>
                <a:spcPts val="0"/>
              </a:spcAft>
              <a:buNone/>
            </a:pPr>
            <a:r>
              <a:rPr lang="en-GB" sz="1400" b="1" i="0" u="none" strike="noStrike" cap="none" dirty="0">
                <a:solidFill>
                  <a:srgbClr val="5F497A"/>
                </a:solidFill>
                <a:latin typeface="Calibri"/>
                <a:ea typeface="Calibri"/>
                <a:cs typeface="Calibri"/>
                <a:sym typeface="Calibri"/>
              </a:rPr>
              <a:t>Supporting WORLDWIDE RADIOLOGY charity </a:t>
            </a:r>
            <a:endParaRPr dirty="0"/>
          </a:p>
        </p:txBody>
      </p:sp>
      <p:sp>
        <p:nvSpPr>
          <p:cNvPr id="86" name="Google Shape;86;p1"/>
          <p:cNvSpPr txBox="1"/>
          <p:nvPr/>
        </p:nvSpPr>
        <p:spPr>
          <a:xfrm>
            <a:off x="217142" y="7066092"/>
            <a:ext cx="6428700" cy="1369565"/>
          </a:xfrm>
          <a:prstGeom prst="rect">
            <a:avLst/>
          </a:prstGeom>
          <a:solidFill>
            <a:srgbClr val="8CB3E3"/>
          </a:solidFill>
          <a:ln w="19050" cap="flat" cmpd="sng">
            <a:solidFill>
              <a:srgbClr val="6600CC"/>
            </a:solidFill>
            <a:prstDash val="solid"/>
            <a:miter lim="400000"/>
            <a:headEnd type="none" w="sm" len="sm"/>
            <a:tailEnd type="none" w="sm" len="sm"/>
          </a:ln>
          <a:effectLst>
            <a:outerShdw blurRad="876272" dist="50800" dir="5400000" algn="ctr" rotWithShape="0">
              <a:srgbClr val="000000">
                <a:alpha val="35686"/>
              </a:srgbClr>
            </a:outerShdw>
          </a:effectLst>
        </p:spPr>
        <p:txBody>
          <a:bodyPr spcFirstLastPara="1" wrap="square" lIns="45700" tIns="45700" rIns="45700" bIns="45700" anchor="t" anchorCtr="0">
            <a:spAutoFit/>
          </a:bodyPr>
          <a:lstStyle/>
          <a:p>
            <a:pPr marL="0" marR="0" lvl="0" indent="0" algn="ctr" rtl="0">
              <a:spcBef>
                <a:spcPts val="0"/>
              </a:spcBef>
              <a:spcAft>
                <a:spcPts val="0"/>
              </a:spcAft>
              <a:buNone/>
            </a:pPr>
            <a:r>
              <a:rPr lang="en-GB" sz="1200" b="1" i="0" u="none" strike="noStrike" cap="none" dirty="0">
                <a:solidFill>
                  <a:srgbClr val="7030A0"/>
                </a:solidFill>
                <a:latin typeface="Book Antiqua"/>
                <a:ea typeface="Book Antiqua"/>
                <a:cs typeface="Book Antiqua"/>
                <a:sym typeface="Book Antiqua"/>
              </a:rPr>
              <a:t>REGISTRATION</a:t>
            </a:r>
            <a:endParaRPr sz="1200" dirty="0"/>
          </a:p>
          <a:p>
            <a:pPr marL="0" marR="0" lvl="0" indent="0" algn="ctr" rtl="0">
              <a:spcBef>
                <a:spcPts val="0"/>
              </a:spcBef>
              <a:spcAft>
                <a:spcPts val="0"/>
              </a:spcAft>
              <a:buNone/>
            </a:pPr>
            <a:r>
              <a:rPr lang="en-GB" sz="1200" b="0" i="0" u="none" strike="noStrike" cap="none" dirty="0">
                <a:solidFill>
                  <a:srgbClr val="7030A0"/>
                </a:solidFill>
                <a:latin typeface="Book Antiqua"/>
                <a:ea typeface="Book Antiqua"/>
                <a:cs typeface="Book Antiqua"/>
                <a:sym typeface="Book Antiqua"/>
              </a:rPr>
              <a:t>      </a:t>
            </a:r>
            <a:r>
              <a:rPr lang="en-GB" sz="1100" b="0" i="0" u="none" strike="noStrike" cap="none" dirty="0">
                <a:solidFill>
                  <a:srgbClr val="7030A0"/>
                </a:solidFill>
                <a:latin typeface="Book Antiqua"/>
                <a:ea typeface="Book Antiqua"/>
                <a:cs typeface="Book Antiqua"/>
                <a:sym typeface="Book Antiqua"/>
              </a:rPr>
              <a:t>Early bird fee (</a:t>
            </a:r>
            <a:r>
              <a:rPr lang="en-GB" sz="1100" dirty="0">
                <a:solidFill>
                  <a:srgbClr val="7030A0"/>
                </a:solidFill>
                <a:latin typeface="Book Antiqua"/>
                <a:ea typeface="Book Antiqua"/>
                <a:cs typeface="Book Antiqua"/>
                <a:sym typeface="Book Antiqua"/>
              </a:rPr>
              <a:t>up to </a:t>
            </a:r>
            <a:r>
              <a:rPr lang="en-GB" sz="1100" b="0" i="0" u="none" strike="noStrike" cap="none" dirty="0">
                <a:solidFill>
                  <a:srgbClr val="7030A0"/>
                </a:solidFill>
                <a:latin typeface="Book Antiqua"/>
                <a:ea typeface="Book Antiqua"/>
                <a:cs typeface="Book Antiqua"/>
                <a:sym typeface="Book Antiqua"/>
              </a:rPr>
              <a:t> 30.11.24)  £150      Standard fee ( </a:t>
            </a:r>
            <a:r>
              <a:rPr lang="en-GB" sz="1100" dirty="0">
                <a:solidFill>
                  <a:srgbClr val="7030A0"/>
                </a:solidFill>
                <a:latin typeface="Book Antiqua"/>
                <a:ea typeface="Book Antiqua"/>
                <a:cs typeface="Book Antiqua"/>
                <a:sym typeface="Book Antiqua"/>
              </a:rPr>
              <a:t>01.12.</a:t>
            </a:r>
            <a:r>
              <a:rPr lang="en-GB" sz="1100" b="0" i="0" u="none" strike="noStrike" cap="none" dirty="0">
                <a:solidFill>
                  <a:srgbClr val="7030A0"/>
                </a:solidFill>
                <a:latin typeface="Book Antiqua"/>
                <a:ea typeface="Book Antiqua"/>
                <a:cs typeface="Book Antiqua"/>
                <a:sym typeface="Book Antiqua"/>
              </a:rPr>
              <a:t>24 to 31.01.25) £200 </a:t>
            </a:r>
            <a:endParaRPr sz="1100" b="0" i="0" u="none" strike="noStrike" cap="none" dirty="0">
              <a:solidFill>
                <a:srgbClr val="7030A0"/>
              </a:solidFill>
              <a:latin typeface="Book Antiqua"/>
              <a:ea typeface="Book Antiqua"/>
              <a:cs typeface="Book Antiqua"/>
              <a:sym typeface="Book Antiqua"/>
            </a:endParaRPr>
          </a:p>
          <a:p>
            <a:pPr marL="0" marR="0" lvl="0" indent="0" algn="ctr" rtl="0">
              <a:spcBef>
                <a:spcPts val="0"/>
              </a:spcBef>
              <a:spcAft>
                <a:spcPts val="0"/>
              </a:spcAft>
              <a:buNone/>
            </a:pPr>
            <a:r>
              <a:rPr lang="en-GB" sz="1100" b="0" i="0" u="none" strike="noStrike" cap="none" dirty="0">
                <a:solidFill>
                  <a:srgbClr val="7030A0"/>
                </a:solidFill>
                <a:latin typeface="Book Antiqua"/>
                <a:ea typeface="Book Antiqua"/>
                <a:cs typeface="Book Antiqua"/>
                <a:sym typeface="Book Antiqua"/>
              </a:rPr>
              <a:t>Late Fee (</a:t>
            </a:r>
            <a:r>
              <a:rPr lang="en-GB" sz="1100" dirty="0">
                <a:solidFill>
                  <a:srgbClr val="7030A0"/>
                </a:solidFill>
                <a:latin typeface="Book Antiqua"/>
                <a:ea typeface="Book Antiqua"/>
                <a:cs typeface="Book Antiqua"/>
                <a:sym typeface="Book Antiqua"/>
              </a:rPr>
              <a:t>after </a:t>
            </a:r>
            <a:r>
              <a:rPr lang="en-GB" sz="1100" b="0" i="0" u="none" strike="noStrike" cap="none" dirty="0">
                <a:solidFill>
                  <a:srgbClr val="7030A0"/>
                </a:solidFill>
                <a:latin typeface="Book Antiqua"/>
                <a:ea typeface="Book Antiqua"/>
                <a:cs typeface="Book Antiqua"/>
                <a:sym typeface="Book Antiqua"/>
              </a:rPr>
              <a:t> </a:t>
            </a:r>
            <a:r>
              <a:rPr lang="en-GB" sz="1100" dirty="0">
                <a:solidFill>
                  <a:srgbClr val="7030A0"/>
                </a:solidFill>
                <a:latin typeface="Book Antiqua"/>
                <a:ea typeface="Book Antiqua"/>
                <a:cs typeface="Book Antiqua"/>
                <a:sym typeface="Book Antiqua"/>
              </a:rPr>
              <a:t>31.01</a:t>
            </a:r>
            <a:r>
              <a:rPr lang="en-GB" sz="1100" b="0" i="0" u="none" strike="noStrike" cap="none" dirty="0">
                <a:solidFill>
                  <a:srgbClr val="7030A0"/>
                </a:solidFill>
                <a:latin typeface="Book Antiqua"/>
                <a:ea typeface="Book Antiqua"/>
                <a:cs typeface="Book Antiqua"/>
                <a:sym typeface="Book Antiqua"/>
              </a:rPr>
              <a:t>.25)  £250</a:t>
            </a:r>
            <a:endParaRPr sz="1100" b="0" i="0" u="none" strike="noStrike" cap="none" dirty="0">
              <a:solidFill>
                <a:schemeClr val="lt1"/>
              </a:solidFill>
              <a:latin typeface="Book Antiqua"/>
              <a:ea typeface="Book Antiqua"/>
              <a:cs typeface="Book Antiqua"/>
              <a:sym typeface="Book Antiqua"/>
            </a:endParaRPr>
          </a:p>
          <a:p>
            <a:pPr marL="0" marR="0" lvl="0" indent="0" algn="ctr" rtl="0">
              <a:spcBef>
                <a:spcPts val="0"/>
              </a:spcBef>
              <a:spcAft>
                <a:spcPts val="0"/>
              </a:spcAft>
              <a:buNone/>
            </a:pPr>
            <a:r>
              <a:rPr lang="en-GB" sz="1200" b="0" i="0" u="none" strike="noStrike" cap="none" dirty="0">
                <a:solidFill>
                  <a:srgbClr val="7030A0"/>
                </a:solidFill>
                <a:latin typeface="Book Antiqua"/>
                <a:ea typeface="Book Antiqua"/>
                <a:cs typeface="Book Antiqua"/>
                <a:sym typeface="Book Antiqua"/>
              </a:rPr>
              <a:t>        25% of all ticket sales go to WWR charity.</a:t>
            </a:r>
            <a:endParaRPr sz="1200" dirty="0">
              <a:solidFill>
                <a:srgbClr val="7030A0"/>
              </a:solidFill>
              <a:latin typeface="Book Antiqua"/>
              <a:ea typeface="Book Antiqua"/>
              <a:cs typeface="Book Antiqua"/>
              <a:sym typeface="Book Antiqua"/>
            </a:endParaRPr>
          </a:p>
          <a:p>
            <a:pPr marL="0" marR="0" lvl="0" indent="0" algn="ctr" rtl="0">
              <a:spcBef>
                <a:spcPts val="0"/>
              </a:spcBef>
              <a:spcAft>
                <a:spcPts val="0"/>
              </a:spcAft>
              <a:buNone/>
            </a:pPr>
            <a:r>
              <a:rPr lang="en-GB" sz="1200" dirty="0">
                <a:solidFill>
                  <a:schemeClr val="dk1"/>
                </a:solidFill>
                <a:latin typeface="Book Antiqua"/>
                <a:ea typeface="Book Antiqua"/>
                <a:cs typeface="Book Antiqua"/>
                <a:sym typeface="Book Antiqua"/>
              </a:rPr>
              <a:t>For online registration and payment please follow the link </a:t>
            </a:r>
            <a:r>
              <a:rPr lang="en-GB" sz="1200" dirty="0">
                <a:solidFill>
                  <a:schemeClr val="dk1"/>
                </a:solidFill>
                <a:latin typeface="Book Antiqua"/>
                <a:ea typeface="Book Antiqua"/>
                <a:cs typeface="Book Antiqua"/>
                <a:sym typeface="Book Antiqua"/>
                <a:hlinkClick r:id="rId3"/>
              </a:rPr>
              <a:t>https://forms.gle/NyCxqWdB74wqwPht5</a:t>
            </a:r>
            <a:endParaRPr lang="en-GB" sz="1200" dirty="0">
              <a:solidFill>
                <a:schemeClr val="dk1"/>
              </a:solidFill>
              <a:latin typeface="Book Antiqua"/>
              <a:ea typeface="Book Antiqua"/>
              <a:cs typeface="Book Antiqua"/>
              <a:sym typeface="Book Antiqua"/>
            </a:endParaRPr>
          </a:p>
          <a:p>
            <a:pPr marL="0" marR="0" lvl="0" indent="0" algn="ctr" rtl="0">
              <a:spcBef>
                <a:spcPts val="0"/>
              </a:spcBef>
              <a:spcAft>
                <a:spcPts val="0"/>
              </a:spcAft>
              <a:buNone/>
            </a:pPr>
            <a:endParaRPr sz="1200" dirty="0"/>
          </a:p>
        </p:txBody>
      </p:sp>
      <p:sp>
        <p:nvSpPr>
          <p:cNvPr id="87" name="Google Shape;87;p1"/>
          <p:cNvSpPr/>
          <p:nvPr/>
        </p:nvSpPr>
        <p:spPr>
          <a:xfrm>
            <a:off x="198557" y="2393448"/>
            <a:ext cx="6439624" cy="2708434"/>
          </a:xfrm>
          <a:prstGeom prst="rect">
            <a:avLst/>
          </a:prstGeom>
          <a:gradFill>
            <a:gsLst>
              <a:gs pos="0">
                <a:srgbClr val="F4F8FB"/>
              </a:gs>
              <a:gs pos="74000">
                <a:srgbClr val="AEC5E1"/>
              </a:gs>
              <a:gs pos="83000">
                <a:srgbClr val="AEC5E1"/>
              </a:gs>
              <a:gs pos="100000">
                <a:srgbClr val="C8D8EB"/>
              </a:gs>
            </a:gsLst>
            <a:lin ang="5400000" scaled="0"/>
          </a:gradFill>
          <a:ln>
            <a:noFill/>
          </a:ln>
          <a:effectLst>
            <a:outerShdw blurRad="651587" dist="50800" dir="5400000" algn="ctr" rotWithShape="0">
              <a:srgbClr val="000000">
                <a:alpha val="73725"/>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n-GB" sz="1200">
                <a:solidFill>
                  <a:srgbClr val="002060"/>
                </a:solidFill>
                <a:latin typeface="Book Antiqua"/>
                <a:ea typeface="Book Antiqua"/>
                <a:cs typeface="Book Antiqua"/>
                <a:sym typeface="Book Antiqua"/>
              </a:rPr>
              <a:t>This unique, very successful course aims to create a realistic exam scenario environment, covering all essential core areas of the syllabus to improve your knowledge and examination technique. You will have the opportunity to see hundreds of examples of typical anatomy and common variants that you are expected to have mastered by the time you attempt the Part 1 FRCR exam.</a:t>
            </a:r>
            <a:endParaRPr/>
          </a:p>
          <a:p>
            <a:pPr marL="0" marR="0" lvl="0" indent="0" algn="l" rtl="0">
              <a:spcBef>
                <a:spcPts val="0"/>
              </a:spcBef>
              <a:spcAft>
                <a:spcPts val="0"/>
              </a:spcAft>
              <a:buNone/>
            </a:pPr>
            <a:endParaRPr sz="1200">
              <a:solidFill>
                <a:srgbClr val="002060"/>
              </a:solidFill>
              <a:latin typeface="Book Antiqua"/>
              <a:ea typeface="Book Antiqua"/>
              <a:cs typeface="Book Antiqua"/>
              <a:sym typeface="Book Antiqua"/>
            </a:endParaRPr>
          </a:p>
          <a:p>
            <a:pPr marL="0" marR="0" lvl="0" indent="0" algn="l" rtl="0">
              <a:spcBef>
                <a:spcPts val="0"/>
              </a:spcBef>
              <a:spcAft>
                <a:spcPts val="0"/>
              </a:spcAft>
              <a:buNone/>
            </a:pPr>
            <a:r>
              <a:rPr lang="en-GB" sz="1400" b="1">
                <a:solidFill>
                  <a:srgbClr val="0000CC"/>
                </a:solidFill>
                <a:latin typeface="Book Antiqua"/>
                <a:ea typeface="Book Antiqua"/>
                <a:cs typeface="Book Antiqua"/>
                <a:sym typeface="Book Antiqua"/>
              </a:rPr>
              <a:t>Highlights of the Course:    </a:t>
            </a:r>
            <a:endParaRPr/>
          </a:p>
          <a:p>
            <a:pPr marL="171450" marR="0" lvl="0" indent="-171450" algn="l" rtl="0">
              <a:spcBef>
                <a:spcPts val="0"/>
              </a:spcBef>
              <a:spcAft>
                <a:spcPts val="0"/>
              </a:spcAft>
              <a:buClr>
                <a:srgbClr val="17365D"/>
              </a:buClr>
              <a:buSzPts val="1200"/>
              <a:buFont typeface="Arial"/>
              <a:buChar char="•"/>
            </a:pPr>
            <a:r>
              <a:rPr lang="en-GB" sz="1200">
                <a:solidFill>
                  <a:srgbClr val="17365D"/>
                </a:solidFill>
                <a:latin typeface="Book Antiqua"/>
                <a:ea typeface="Book Antiqua"/>
                <a:cs typeface="Book Antiqua"/>
                <a:sym typeface="Book Antiqua"/>
              </a:rPr>
              <a:t>A huge variety of anatomy questions will be covered over the two days.</a:t>
            </a:r>
            <a:endParaRPr/>
          </a:p>
          <a:p>
            <a:pPr marL="171450" marR="0" lvl="0" indent="-171450" algn="l" rtl="0">
              <a:spcBef>
                <a:spcPts val="0"/>
              </a:spcBef>
              <a:spcAft>
                <a:spcPts val="0"/>
              </a:spcAft>
              <a:buClr>
                <a:srgbClr val="17365D"/>
              </a:buClr>
              <a:buSzPts val="1200"/>
              <a:buFont typeface="Arial"/>
              <a:buChar char="•"/>
            </a:pPr>
            <a:r>
              <a:rPr lang="en-GB" sz="1200">
                <a:solidFill>
                  <a:srgbClr val="17365D"/>
                </a:solidFill>
                <a:latin typeface="Book Antiqua"/>
                <a:ea typeface="Book Antiqua"/>
                <a:cs typeface="Book Antiqua"/>
                <a:sym typeface="Book Antiqua"/>
              </a:rPr>
              <a:t>System based mocks (SBMs) with feedback from expert radiology consultants.</a:t>
            </a:r>
            <a:endParaRPr/>
          </a:p>
          <a:p>
            <a:pPr marL="171450" marR="0" lvl="0" indent="-171450" algn="l" rtl="0">
              <a:spcBef>
                <a:spcPts val="0"/>
              </a:spcBef>
              <a:spcAft>
                <a:spcPts val="0"/>
              </a:spcAft>
              <a:buClr>
                <a:srgbClr val="17365D"/>
              </a:buClr>
              <a:buSzPts val="1200"/>
              <a:buFont typeface="Arial"/>
              <a:buChar char="•"/>
            </a:pPr>
            <a:r>
              <a:rPr lang="en-GB" sz="1200">
                <a:solidFill>
                  <a:srgbClr val="17365D"/>
                </a:solidFill>
                <a:latin typeface="Book Antiqua"/>
                <a:ea typeface="Book Antiqua"/>
                <a:cs typeface="Book Antiqua"/>
                <a:sym typeface="Book Antiqua"/>
              </a:rPr>
              <a:t>SBMs topics include –  GI, GU/Gynae, Paediatric, Chest, Cardiac, MSK, Neuro, Vascular/Intervention, Head &amp; Neck anatomy.  </a:t>
            </a:r>
            <a:endParaRPr/>
          </a:p>
          <a:p>
            <a:pPr marL="171450" marR="0" lvl="0" indent="-171450" algn="l" rtl="0">
              <a:spcBef>
                <a:spcPts val="0"/>
              </a:spcBef>
              <a:spcAft>
                <a:spcPts val="0"/>
              </a:spcAft>
              <a:buClr>
                <a:srgbClr val="17365D"/>
              </a:buClr>
              <a:buSzPts val="1200"/>
              <a:buFont typeface="Arial"/>
              <a:buChar char="•"/>
            </a:pPr>
            <a:r>
              <a:rPr lang="en-GB" sz="1200">
                <a:solidFill>
                  <a:srgbClr val="17365D"/>
                </a:solidFill>
                <a:latin typeface="Book Antiqua"/>
                <a:ea typeface="Book Antiqua"/>
                <a:cs typeface="Book Antiqua"/>
                <a:sym typeface="Book Antiqua"/>
              </a:rPr>
              <a:t>There will be 3 practice tests, developed by registrars’ who have sat the exam, which will be followed by feedback.    </a:t>
            </a:r>
            <a:endParaRPr/>
          </a:p>
          <a:p>
            <a:pPr marL="171450" marR="0" lvl="0" indent="-171450" algn="l" rtl="0">
              <a:spcBef>
                <a:spcPts val="0"/>
              </a:spcBef>
              <a:spcAft>
                <a:spcPts val="0"/>
              </a:spcAft>
              <a:buClr>
                <a:srgbClr val="17365D"/>
              </a:buClr>
              <a:buSzPts val="1200"/>
              <a:buFont typeface="Arial"/>
              <a:buChar char="•"/>
            </a:pPr>
            <a:r>
              <a:rPr lang="en-GB" sz="1200">
                <a:solidFill>
                  <a:srgbClr val="17365D"/>
                </a:solidFill>
                <a:latin typeface="Book Antiqua"/>
                <a:ea typeface="Book Antiqua"/>
                <a:cs typeface="Book Antiqua"/>
                <a:sym typeface="Book Antiqua"/>
              </a:rPr>
              <a:t>Discussion of hot topics, exam setting and previous questions. </a:t>
            </a:r>
            <a:endParaRPr/>
          </a:p>
        </p:txBody>
      </p:sp>
      <p:sp>
        <p:nvSpPr>
          <p:cNvPr id="88" name="Google Shape;88;p1"/>
          <p:cNvSpPr txBox="1"/>
          <p:nvPr/>
        </p:nvSpPr>
        <p:spPr>
          <a:xfrm>
            <a:off x="198557" y="5344986"/>
            <a:ext cx="6436081" cy="1600438"/>
          </a:xfrm>
          <a:prstGeom prst="rect">
            <a:avLst/>
          </a:prstGeom>
          <a:solidFill>
            <a:srgbClr val="C5D8F1"/>
          </a:solidFill>
          <a:ln w="9525" cap="flat" cmpd="sng">
            <a:solidFill>
              <a:srgbClr val="244061">
                <a:alpha val="91764"/>
              </a:srgbClr>
            </a:solidFill>
            <a:prstDash val="solid"/>
            <a:round/>
            <a:headEnd type="none" w="sm" len="sm"/>
            <a:tailEnd type="none" w="sm" len="sm"/>
          </a:ln>
          <a:effectLst>
            <a:outerShdw blurRad="886373" dist="50800" dir="5400000" algn="ctr" rotWithShape="0">
              <a:srgbClr val="000000">
                <a:alpha val="35294"/>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n-GB" sz="1400" b="1">
                <a:solidFill>
                  <a:srgbClr val="0000CC"/>
                </a:solidFill>
                <a:latin typeface="Book Antiqua"/>
                <a:ea typeface="Book Antiqua"/>
                <a:cs typeface="Book Antiqua"/>
                <a:sym typeface="Book Antiqua"/>
              </a:rPr>
              <a:t>Previous year feedback: </a:t>
            </a:r>
            <a:endParaRPr sz="1200">
              <a:solidFill>
                <a:schemeClr val="dk1"/>
              </a:solidFill>
              <a:latin typeface="Book Antiqua"/>
              <a:ea typeface="Book Antiqua"/>
              <a:cs typeface="Book Antiqua"/>
              <a:sym typeface="Book Antiqua"/>
            </a:endParaRPr>
          </a:p>
          <a:p>
            <a:pPr marL="171450" marR="0" lvl="0" indent="-171450" algn="l" rtl="0">
              <a:spcBef>
                <a:spcPts val="0"/>
              </a:spcBef>
              <a:spcAft>
                <a:spcPts val="0"/>
              </a:spcAft>
              <a:buClr>
                <a:srgbClr val="366092"/>
              </a:buClr>
              <a:buSzPts val="1200"/>
              <a:buFont typeface="Arial"/>
              <a:buChar char="•"/>
            </a:pPr>
            <a:r>
              <a:rPr lang="en-GB" sz="1200">
                <a:solidFill>
                  <a:srgbClr val="366092"/>
                </a:solidFill>
                <a:latin typeface="Book Antiqua"/>
                <a:ea typeface="Book Antiqua"/>
                <a:cs typeface="Book Antiqua"/>
                <a:sym typeface="Book Antiqua"/>
              </a:rPr>
              <a:t>“An excellent course. Good range of subspecialties. Lots of practice SBAs. Good speakers, all clearly very motivated and interested.”</a:t>
            </a:r>
            <a:endParaRPr/>
          </a:p>
          <a:p>
            <a:pPr marL="171450" marR="0" lvl="0" indent="-171450" algn="l" rtl="0">
              <a:spcBef>
                <a:spcPts val="0"/>
              </a:spcBef>
              <a:spcAft>
                <a:spcPts val="0"/>
              </a:spcAft>
              <a:buClr>
                <a:srgbClr val="366092"/>
              </a:buClr>
              <a:buSzPts val="1200"/>
              <a:buFont typeface="Arial"/>
              <a:buChar char="•"/>
            </a:pPr>
            <a:r>
              <a:rPr lang="en-GB" sz="1200">
                <a:solidFill>
                  <a:srgbClr val="366092"/>
                </a:solidFill>
                <a:latin typeface="Book Antiqua"/>
                <a:ea typeface="Book Antiqua"/>
                <a:cs typeface="Book Antiqua"/>
                <a:sym typeface="Book Antiqua"/>
              </a:rPr>
              <a:t>“A lot of questions, was great revision, improved my confidence and cleared a lot of areas of confusion”</a:t>
            </a:r>
            <a:endParaRPr/>
          </a:p>
          <a:p>
            <a:pPr marL="171450" marR="0" lvl="0" indent="-171450" algn="l" rtl="0">
              <a:spcBef>
                <a:spcPts val="0"/>
              </a:spcBef>
              <a:spcAft>
                <a:spcPts val="0"/>
              </a:spcAft>
              <a:buClr>
                <a:srgbClr val="366092"/>
              </a:buClr>
              <a:buSzPts val="1200"/>
              <a:buFont typeface="Arial"/>
              <a:buChar char="•"/>
            </a:pPr>
            <a:r>
              <a:rPr lang="en-GB" sz="1200">
                <a:solidFill>
                  <a:srgbClr val="366092"/>
                </a:solidFill>
                <a:latin typeface="Book Antiqua"/>
                <a:ea typeface="Book Antiqua"/>
                <a:cs typeface="Book Antiqua"/>
                <a:sym typeface="Book Antiqua"/>
              </a:rPr>
              <a:t>“Lots of images covered and time given for feedback and questions”</a:t>
            </a:r>
            <a:endParaRPr/>
          </a:p>
          <a:p>
            <a:pPr marL="171450" marR="0" lvl="0" indent="-171450" algn="l" rtl="0">
              <a:spcBef>
                <a:spcPts val="0"/>
              </a:spcBef>
              <a:spcAft>
                <a:spcPts val="0"/>
              </a:spcAft>
              <a:buClr>
                <a:srgbClr val="366092"/>
              </a:buClr>
              <a:buSzPts val="1200"/>
              <a:buFont typeface="Arial"/>
              <a:buChar char="•"/>
            </a:pPr>
            <a:r>
              <a:rPr lang="en-GB" sz="1200" b="0" i="0" u="none" strike="noStrike">
                <a:solidFill>
                  <a:srgbClr val="366092"/>
                </a:solidFill>
                <a:latin typeface="Book Antiqua"/>
                <a:ea typeface="Book Antiqua"/>
                <a:cs typeface="Book Antiqua"/>
                <a:sym typeface="Book Antiqua"/>
              </a:rPr>
              <a:t>“I liked the mock exams - they put you to the test”</a:t>
            </a:r>
            <a:endParaRPr/>
          </a:p>
          <a:p>
            <a:pPr marL="0" marR="0" lvl="0" indent="0" algn="ctr" rtl="0">
              <a:spcBef>
                <a:spcPts val="0"/>
              </a:spcBef>
              <a:spcAft>
                <a:spcPts val="0"/>
              </a:spcAft>
              <a:buNone/>
            </a:pPr>
            <a:r>
              <a:rPr lang="en-GB" sz="1200">
                <a:solidFill>
                  <a:srgbClr val="366092"/>
                </a:solidFill>
                <a:latin typeface="Book Antiqua"/>
                <a:ea typeface="Book Antiqua"/>
                <a:cs typeface="Book Antiqua"/>
                <a:sym typeface="Book Antiqua"/>
              </a:rPr>
              <a:t>        88% would recommend the course to others</a:t>
            </a:r>
            <a:endParaRPr/>
          </a:p>
        </p:txBody>
      </p:sp>
      <p:sp>
        <p:nvSpPr>
          <p:cNvPr id="89" name="Google Shape;89;p1"/>
          <p:cNvSpPr txBox="1"/>
          <p:nvPr/>
        </p:nvSpPr>
        <p:spPr>
          <a:xfrm>
            <a:off x="1136015" y="8372073"/>
            <a:ext cx="4943400" cy="446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900" b="0" i="0" u="none" strike="noStrike">
                <a:solidFill>
                  <a:srgbClr val="202124"/>
                </a:solidFill>
                <a:latin typeface="Roboto"/>
                <a:ea typeface="Roboto"/>
                <a:cs typeface="Roboto"/>
                <a:sym typeface="Roboto"/>
              </a:rPr>
              <a:t>Organisers- Dr Dhivya Paravasthu, Dr Gaurav Sundar,  Dr Jack Starkie and Dr Tim Strangeways</a:t>
            </a:r>
            <a:endParaRPr sz="900">
              <a:solidFill>
                <a:schemeClr val="dk1"/>
              </a:solidFill>
              <a:latin typeface="Calibri"/>
              <a:ea typeface="Calibri"/>
              <a:cs typeface="Calibri"/>
              <a:sym typeface="Calibri"/>
            </a:endParaRPr>
          </a:p>
          <a:p>
            <a:pPr marL="0" marR="0" lvl="0" indent="0" algn="ctr" rtl="0">
              <a:spcBef>
                <a:spcPts val="0"/>
              </a:spcBef>
              <a:spcAft>
                <a:spcPts val="0"/>
              </a:spcAft>
              <a:buNone/>
            </a:pPr>
            <a:r>
              <a:rPr lang="en-GB" sz="900">
                <a:solidFill>
                  <a:schemeClr val="dk1"/>
                </a:solidFill>
                <a:latin typeface="Calibri"/>
                <a:ea typeface="Calibri"/>
                <a:cs typeface="Calibri"/>
                <a:sym typeface="Calibri"/>
              </a:rPr>
              <a:t>For further information please contact </a:t>
            </a:r>
            <a:r>
              <a:rPr lang="en-GB"/>
              <a:t> </a:t>
            </a:r>
            <a:r>
              <a:rPr lang="en-GB" sz="900" b="1" u="sng">
                <a:solidFill>
                  <a:srgbClr val="0000CC"/>
                </a:solidFill>
                <a:latin typeface="Calibri"/>
                <a:ea typeface="Calibri"/>
                <a:cs typeface="Calibri"/>
                <a:sym typeface="Calibri"/>
              </a:rPr>
              <a:t>firstfrcranatomy@gmail.com</a:t>
            </a:r>
            <a:endParaRPr sz="900" b="1" u="sng">
              <a:solidFill>
                <a:srgbClr val="0000CC"/>
              </a:solidFill>
              <a:latin typeface="Calibri"/>
              <a:ea typeface="Calibri"/>
              <a:cs typeface="Calibri"/>
              <a:sym typeface="Calibri"/>
            </a:endParaRPr>
          </a:p>
        </p:txBody>
      </p:sp>
      <p:sp>
        <p:nvSpPr>
          <p:cNvPr id="90" name="Google Shape;90;p1"/>
          <p:cNvSpPr/>
          <p:nvPr/>
        </p:nvSpPr>
        <p:spPr>
          <a:xfrm>
            <a:off x="-7441" y="23191"/>
            <a:ext cx="6858000" cy="381000"/>
          </a:xfrm>
          <a:prstGeom prst="rect">
            <a:avLst/>
          </a:prstGeom>
          <a:solidFill>
            <a:srgbClr val="5F497A"/>
          </a:solidFill>
          <a:ln w="25400" cap="flat" cmpd="sng">
            <a:solidFill>
              <a:srgbClr val="5F49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1" name="Google Shape;91;p1" descr="A picture containing text&#10;&#10;Description automatically generated"/>
          <p:cNvPicPr preferRelativeResize="0"/>
          <p:nvPr/>
        </p:nvPicPr>
        <p:blipFill rotWithShape="1">
          <a:blip r:embed="rId4">
            <a:alphaModFix/>
          </a:blip>
          <a:srcRect/>
          <a:stretch/>
        </p:blipFill>
        <p:spPr>
          <a:xfrm>
            <a:off x="5768432" y="1372994"/>
            <a:ext cx="878160" cy="850281"/>
          </a:xfrm>
          <a:prstGeom prst="rect">
            <a:avLst/>
          </a:prstGeom>
          <a:noFill/>
          <a:ln>
            <a:noFill/>
          </a:ln>
        </p:spPr>
      </p:pic>
      <p:pic>
        <p:nvPicPr>
          <p:cNvPr id="92" name="Google Shape;92;p1" descr="A picture containing text&#10;&#10;Description automatically generated"/>
          <p:cNvPicPr preferRelativeResize="0"/>
          <p:nvPr/>
        </p:nvPicPr>
        <p:blipFill rotWithShape="1">
          <a:blip r:embed="rId4">
            <a:alphaModFix/>
          </a:blip>
          <a:srcRect/>
          <a:stretch/>
        </p:blipFill>
        <p:spPr>
          <a:xfrm>
            <a:off x="257871" y="1372994"/>
            <a:ext cx="878160" cy="85028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8629</TotalTime>
  <Words>351</Words>
  <Application>Microsoft Office PowerPoint</Application>
  <PresentationFormat>On-screen Show (4:3)</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Book Antiqua</vt:lpstr>
      <vt:lpstr>Calibri</vt:lpstr>
      <vt:lpstr>Arial Black</vt:lpstr>
      <vt:lpstr>Roboto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Lyon, Sarah</dc:creator>
  <cp:lastModifiedBy>Anna Jackson</cp:lastModifiedBy>
  <cp:revision>3</cp:revision>
  <dcterms:created xsi:type="dcterms:W3CDTF">2015-06-17T09:04:21Z</dcterms:created>
  <dcterms:modified xsi:type="dcterms:W3CDTF">2024-09-24T15:49:02Z</dcterms:modified>
</cp:coreProperties>
</file>